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4"/>
  </p:notesMasterIdLst>
  <p:handoutMasterIdLst>
    <p:handoutMasterId r:id="rId25"/>
  </p:handoutMasterIdLst>
  <p:sldIdLst>
    <p:sldId id="311" r:id="rId2"/>
    <p:sldId id="508" r:id="rId3"/>
    <p:sldId id="507" r:id="rId4"/>
    <p:sldId id="528" r:id="rId5"/>
    <p:sldId id="509" r:id="rId6"/>
    <p:sldId id="510" r:id="rId7"/>
    <p:sldId id="513" r:id="rId8"/>
    <p:sldId id="518" r:id="rId9"/>
    <p:sldId id="532" r:id="rId10"/>
    <p:sldId id="520" r:id="rId11"/>
    <p:sldId id="525" r:id="rId12"/>
    <p:sldId id="526" r:id="rId13"/>
    <p:sldId id="533" r:id="rId14"/>
    <p:sldId id="521" r:id="rId15"/>
    <p:sldId id="522" r:id="rId16"/>
    <p:sldId id="523" r:id="rId17"/>
    <p:sldId id="524" r:id="rId18"/>
    <p:sldId id="515" r:id="rId19"/>
    <p:sldId id="527" r:id="rId20"/>
    <p:sldId id="516" r:id="rId21"/>
    <p:sldId id="530" r:id="rId22"/>
    <p:sldId id="531" r:id="rId2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A36"/>
    <a:srgbClr val="C0504D"/>
    <a:srgbClr val="FF8200"/>
    <a:srgbClr val="BF5700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6" autoAdjust="0"/>
    <p:restoredTop sz="86420" autoAdjust="0"/>
  </p:normalViewPr>
  <p:slideViewPr>
    <p:cSldViewPr>
      <p:cViewPr varScale="1">
        <p:scale>
          <a:sx n="127" d="100"/>
          <a:sy n="127" d="100"/>
        </p:scale>
        <p:origin x="8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66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12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76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5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43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01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74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4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50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6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29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0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50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7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(Regression)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D738A-70A6-4D46-B881-469F3A03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679254"/>
            <a:ext cx="6629401" cy="5578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D7B6B-A23D-524D-A820-8128BB79CE39}"/>
              </a:ext>
            </a:extLst>
          </p:cNvPr>
          <p:cNvSpPr txBox="1"/>
          <p:nvPr/>
        </p:nvSpPr>
        <p:spPr>
          <a:xfrm>
            <a:off x="6819900" y="1344616"/>
            <a:ext cx="2209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We’ll be re-visiting regression to predict the location of data-points based on old data</a:t>
            </a:r>
          </a:p>
        </p:txBody>
      </p:sp>
    </p:spTree>
    <p:extLst>
      <p:ext uri="{BB962C8B-B14F-4D97-AF65-F5344CB8AC3E}">
        <p14:creationId xmlns:p14="http://schemas.microsoft.com/office/powerpoint/2010/main" val="9900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F5C13D-B0D0-6D47-A921-A65E584F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751374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(Classification)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55AE0-E05B-0046-B18B-B2BD7B69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3" y="687721"/>
            <a:ext cx="8729267" cy="4037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0401A-6580-1D4A-B27B-937412B9F413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classification problems our focus is in identifying which pre-defined label our data falls into based on the </a:t>
            </a:r>
            <a:r>
              <a:rPr lang="en-US" sz="3000" b="1" dirty="0"/>
              <a:t>features</a:t>
            </a:r>
            <a:r>
              <a:rPr lang="en-US" sz="3000" dirty="0"/>
              <a:t> we have.</a:t>
            </a:r>
          </a:p>
        </p:txBody>
      </p:sp>
    </p:spTree>
    <p:extLst>
      <p:ext uri="{BB962C8B-B14F-4D97-AF65-F5344CB8AC3E}">
        <p14:creationId xmlns:p14="http://schemas.microsoft.com/office/powerpoint/2010/main" val="320218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(Unsupervised)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04800" y="7620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charset="0"/>
                <a:ea typeface="Arial" charset="0"/>
                <a:cs typeface="Arial" charset="0"/>
              </a:rPr>
              <a:t>Unsupervised Learning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Algorithms for which the potential outcomes are unlabeled. Inferences are made directly from the data without feedback from known outcomes or labels.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82" y="2743200"/>
            <a:ext cx="6611635" cy="368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80363-4BD2-CF46-9CE6-6E85510CE4FB}"/>
              </a:ext>
            </a:extLst>
          </p:cNvPr>
          <p:cNvSpPr txBox="1"/>
          <p:nvPr/>
        </p:nvSpPr>
        <p:spPr>
          <a:xfrm>
            <a:off x="5952520" y="1881306"/>
            <a:ext cx="3039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this clustering problem we expect our algorithm to find the groupings of data point based on location.</a:t>
            </a:r>
          </a:p>
        </p:txBody>
      </p:sp>
    </p:spTree>
    <p:extLst>
      <p:ext uri="{BB962C8B-B14F-4D97-AF65-F5344CB8AC3E}">
        <p14:creationId xmlns:p14="http://schemas.microsoft.com/office/powerpoint/2010/main" val="34472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80363-4BD2-CF46-9CE6-6E85510CE4FB}"/>
              </a:ext>
            </a:extLst>
          </p:cNvPr>
          <p:cNvSpPr txBox="1"/>
          <p:nvPr/>
        </p:nvSpPr>
        <p:spPr>
          <a:xfrm>
            <a:off x="5952520" y="1237608"/>
            <a:ext cx="3039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 this clustering problem we expect our algorithm to find the groupings of data point based on location.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K=3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058ABF-6CC1-1A43-85F9-FB3026A3FBB9}"/>
              </a:ext>
            </a:extLst>
          </p:cNvPr>
          <p:cNvSpPr/>
          <p:nvPr/>
        </p:nvSpPr>
        <p:spPr>
          <a:xfrm>
            <a:off x="609600" y="990600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1867C3-2C9B-4C4F-B8CA-A511F9A14222}"/>
              </a:ext>
            </a:extLst>
          </p:cNvPr>
          <p:cNvSpPr/>
          <p:nvPr/>
        </p:nvSpPr>
        <p:spPr>
          <a:xfrm>
            <a:off x="1676400" y="3285067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4BD09E-59CA-8944-9079-B374889C68F2}"/>
              </a:ext>
            </a:extLst>
          </p:cNvPr>
          <p:cNvSpPr/>
          <p:nvPr/>
        </p:nvSpPr>
        <p:spPr>
          <a:xfrm>
            <a:off x="2895600" y="999067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2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80363-4BD2-CF46-9CE6-6E85510CE4FB}"/>
              </a:ext>
            </a:extLst>
          </p:cNvPr>
          <p:cNvSpPr txBox="1"/>
          <p:nvPr/>
        </p:nvSpPr>
        <p:spPr>
          <a:xfrm>
            <a:off x="5952520" y="2084738"/>
            <a:ext cx="30390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But the problem is more complex… 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/>
              <a:t>K=2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058ABF-6CC1-1A43-85F9-FB3026A3FBB9}"/>
              </a:ext>
            </a:extLst>
          </p:cNvPr>
          <p:cNvSpPr/>
          <p:nvPr/>
        </p:nvSpPr>
        <p:spPr>
          <a:xfrm>
            <a:off x="609600" y="990600"/>
            <a:ext cx="48768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1867C3-2C9B-4C4F-B8CA-A511F9A14222}"/>
              </a:ext>
            </a:extLst>
          </p:cNvPr>
          <p:cNvSpPr/>
          <p:nvPr/>
        </p:nvSpPr>
        <p:spPr>
          <a:xfrm>
            <a:off x="1676400" y="3285067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(Clustering)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139A-D3F3-BC4C-9B40-A352030B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38200"/>
            <a:ext cx="5647721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80363-4BD2-CF46-9CE6-6E85510CE4FB}"/>
              </a:ext>
            </a:extLst>
          </p:cNvPr>
          <p:cNvSpPr txBox="1"/>
          <p:nvPr/>
        </p:nvSpPr>
        <p:spPr>
          <a:xfrm>
            <a:off x="5952520" y="1881306"/>
            <a:ext cx="3039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…Because perhaps the clusters are not where we think they are.</a:t>
            </a:r>
          </a:p>
          <a:p>
            <a:pPr algn="ctr"/>
            <a:endParaRPr lang="en-US" sz="3000" dirty="0"/>
          </a:p>
          <a:p>
            <a:pPr algn="ctr"/>
            <a:r>
              <a:rPr lang="en-US" sz="3000"/>
              <a:t>K=2</a:t>
            </a:r>
            <a:endParaRPr lang="en-US" sz="3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058ABF-6CC1-1A43-85F9-FB3026A3FBB9}"/>
              </a:ext>
            </a:extLst>
          </p:cNvPr>
          <p:cNvSpPr/>
          <p:nvPr/>
        </p:nvSpPr>
        <p:spPr>
          <a:xfrm rot="20369399">
            <a:off x="829280" y="1214623"/>
            <a:ext cx="2895600" cy="449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1867C3-2C9B-4C4F-B8CA-A511F9A14222}"/>
              </a:ext>
            </a:extLst>
          </p:cNvPr>
          <p:cNvSpPr/>
          <p:nvPr/>
        </p:nvSpPr>
        <p:spPr>
          <a:xfrm>
            <a:off x="2895600" y="875561"/>
            <a:ext cx="2438400" cy="2362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Training and Predicting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FD2AF-D3DA-9B43-82E6-D8DEEDE4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4512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49684-F12F-1A4A-B567-09DBDA2CE455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Regardless of the problem type, in Machine Learning we follow a familiar paradigm. </a:t>
            </a:r>
          </a:p>
          <a:p>
            <a:pPr algn="ctr"/>
            <a:r>
              <a:rPr lang="en-US" sz="3000" b="1" dirty="0"/>
              <a:t>Model -&gt; Fit (Train) -&gt; Predict</a:t>
            </a:r>
          </a:p>
        </p:txBody>
      </p:sp>
    </p:spTree>
    <p:extLst>
      <p:ext uri="{BB962C8B-B14F-4D97-AF65-F5344CB8AC3E}">
        <p14:creationId xmlns:p14="http://schemas.microsoft.com/office/powerpoint/2010/main" val="284721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Training and Predicting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CD64-09D2-0C49-8959-27F76942F915}"/>
              </a:ext>
            </a:extLst>
          </p:cNvPr>
          <p:cNvSpPr txBox="1"/>
          <p:nvPr/>
        </p:nvSpPr>
        <p:spPr>
          <a:xfrm>
            <a:off x="251460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49684-F12F-1A4A-B567-09DBDA2CE455}"/>
              </a:ext>
            </a:extLst>
          </p:cNvPr>
          <p:cNvSpPr txBox="1"/>
          <p:nvPr/>
        </p:nvSpPr>
        <p:spPr>
          <a:xfrm>
            <a:off x="190433" y="4784556"/>
            <a:ext cx="861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Regardless of the problem type, in Machine Learning we follow a familiar paradigm. </a:t>
            </a:r>
          </a:p>
          <a:p>
            <a:pPr algn="ctr"/>
            <a:r>
              <a:rPr lang="en-US" sz="3000" b="1" dirty="0"/>
              <a:t>Model -&gt; Fit (Train) -&gt; Predict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A32ACA-3A94-7D4A-87D5-3DB35BD14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40207"/>
              </p:ext>
            </p:extLst>
          </p:nvPr>
        </p:nvGraphicFramePr>
        <p:xfrm>
          <a:off x="476395" y="1183365"/>
          <a:ext cx="396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151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5109EE-71C3-244A-9B10-966C203AA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092532"/>
              </p:ext>
            </p:extLst>
          </p:nvPr>
        </p:nvGraphicFramePr>
        <p:xfrm>
          <a:off x="4879095" y="1417053"/>
          <a:ext cx="39624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0755912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7243748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7951791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EF98B4-7A43-374F-9983-8AAA3BB15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67229"/>
              </p:ext>
            </p:extLst>
          </p:nvPr>
        </p:nvGraphicFramePr>
        <p:xfrm>
          <a:off x="7814800" y="3278953"/>
          <a:ext cx="990600" cy="7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50462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29851"/>
                  </a:ext>
                </a:extLst>
              </a:tr>
              <a:tr h="42371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47372"/>
                  </a:ext>
                </a:extLst>
              </a:tr>
            </a:tbl>
          </a:graphicData>
        </a:graphic>
      </p:graphicFrame>
      <p:sp>
        <p:nvSpPr>
          <p:cNvPr id="13" name="Can 12">
            <a:extLst>
              <a:ext uri="{FF2B5EF4-FFF2-40B4-BE49-F238E27FC236}">
                <a16:creationId xmlns:a16="http://schemas.microsoft.com/office/drawing/2014/main" id="{39A810F6-3FCB-DE4E-B3BC-EBA53B405988}"/>
              </a:ext>
            </a:extLst>
          </p:cNvPr>
          <p:cNvSpPr/>
          <p:nvPr/>
        </p:nvSpPr>
        <p:spPr>
          <a:xfrm>
            <a:off x="1817193" y="2796565"/>
            <a:ext cx="1280804" cy="1703469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C3FE9-4790-6146-8753-BE124A15422D}"/>
              </a:ext>
            </a:extLst>
          </p:cNvPr>
          <p:cNvSpPr/>
          <p:nvPr/>
        </p:nvSpPr>
        <p:spPr>
          <a:xfrm>
            <a:off x="4879095" y="3294271"/>
            <a:ext cx="1600200" cy="862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D5C048-D9E0-F540-9200-0F11682278C7}"/>
              </a:ext>
            </a:extLst>
          </p:cNvPr>
          <p:cNvCxnSpPr/>
          <p:nvPr/>
        </p:nvCxnSpPr>
        <p:spPr>
          <a:xfrm>
            <a:off x="3352800" y="3725641"/>
            <a:ext cx="1385849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2B5FC4-D337-EF41-9B31-4B27F39FAD06}"/>
              </a:ext>
            </a:extLst>
          </p:cNvPr>
          <p:cNvCxnSpPr>
            <a:cxnSpLocks/>
          </p:cNvCxnSpPr>
          <p:nvPr/>
        </p:nvCxnSpPr>
        <p:spPr>
          <a:xfrm>
            <a:off x="5679195" y="2367764"/>
            <a:ext cx="0" cy="832636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3CF451-2263-3A41-9570-55F9DEF613B5}"/>
              </a:ext>
            </a:extLst>
          </p:cNvPr>
          <p:cNvCxnSpPr>
            <a:cxnSpLocks/>
          </p:cNvCxnSpPr>
          <p:nvPr/>
        </p:nvCxnSpPr>
        <p:spPr>
          <a:xfrm>
            <a:off x="6617769" y="3709599"/>
            <a:ext cx="1002231" cy="0"/>
          </a:xfrm>
          <a:prstGeom prst="straightConnector1">
            <a:avLst/>
          </a:prstGeom>
          <a:ln>
            <a:solidFill>
              <a:srgbClr val="1D1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D195D86-C9B1-5649-B9CC-7C82EE9CC64F}"/>
              </a:ext>
            </a:extLst>
          </p:cNvPr>
          <p:cNvSpPr/>
          <p:nvPr/>
        </p:nvSpPr>
        <p:spPr>
          <a:xfrm>
            <a:off x="3440398" y="3274789"/>
            <a:ext cx="121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Train / Fit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8DB9A4-0B05-494A-A6E0-986B599458BB}"/>
              </a:ext>
            </a:extLst>
          </p:cNvPr>
          <p:cNvSpPr/>
          <p:nvPr/>
        </p:nvSpPr>
        <p:spPr>
          <a:xfrm>
            <a:off x="5709564" y="2617233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Apply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A5E143-9544-2349-AF4C-F0C9F8BA9ECF}"/>
              </a:ext>
            </a:extLst>
          </p:cNvPr>
          <p:cNvSpPr/>
          <p:nvPr/>
        </p:nvSpPr>
        <p:spPr>
          <a:xfrm>
            <a:off x="6635419" y="3701189"/>
            <a:ext cx="96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8002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So it Begins…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6795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Many Models… Which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E8A33-FEA6-9545-8579-79C68AA9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88898"/>
            <a:ext cx="8991600" cy="57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Future of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BE1E6D-3B64-FF42-B7D4-A7F17CF4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" y="815432"/>
            <a:ext cx="8948964" cy="4289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BA754-F3F8-304B-8170-BE21DED17DD5}"/>
              </a:ext>
            </a:extLst>
          </p:cNvPr>
          <p:cNvSpPr txBox="1"/>
          <p:nvPr/>
        </p:nvSpPr>
        <p:spPr>
          <a:xfrm>
            <a:off x="0" y="5410200"/>
            <a:ext cx="906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 foresee a day when Machine Learning is relegated to a world of the off-the-shelf formulas readily available by the masses. We’re already nearly there…</a:t>
            </a:r>
          </a:p>
        </p:txBody>
      </p:sp>
    </p:spTree>
    <p:extLst>
      <p:ext uri="{BB962C8B-B14F-4D97-AF65-F5344CB8AC3E}">
        <p14:creationId xmlns:p14="http://schemas.microsoft.com/office/powerpoint/2010/main" val="11412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1903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in a </a:t>
            </a:r>
            <a:r>
              <a:rPr lang="en-US" i="1" dirty="0"/>
              <a:t>Nutshell</a:t>
            </a:r>
            <a:r>
              <a:rPr lang="en-US" dirty="0"/>
              <a:t>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66150-2507-6D45-B7CA-995B81FE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5410200" cy="3043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721C7-086E-0B4B-897D-23BC816C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843" y="2971800"/>
            <a:ext cx="5164157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48353-DAAC-F74D-92C8-ED6C10F3C228}"/>
              </a:ext>
            </a:extLst>
          </p:cNvPr>
          <p:cNvSpPr txBox="1"/>
          <p:nvPr/>
        </p:nvSpPr>
        <p:spPr>
          <a:xfrm>
            <a:off x="6248400" y="15240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7BFE8-16E0-0F49-A8D8-DD89C10DB0FF}"/>
              </a:ext>
            </a:extLst>
          </p:cNvPr>
          <p:cNvSpPr txBox="1"/>
          <p:nvPr/>
        </p:nvSpPr>
        <p:spPr>
          <a:xfrm>
            <a:off x="904324" y="4827478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6722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Definitions</a:t>
            </a:r>
          </a:p>
        </p:txBody>
      </p:sp>
    </p:spTree>
    <p:extLst>
      <p:ext uri="{BB962C8B-B14F-4D97-AF65-F5344CB8AC3E}">
        <p14:creationId xmlns:p14="http://schemas.microsoft.com/office/powerpoint/2010/main" val="9741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Intelligent Algorithms (Definition)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5FFCC-A0FF-C94D-B853-2E872205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0"/>
            <a:ext cx="4367283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3AE3E-273E-F248-A61B-922509CE7E59}"/>
              </a:ext>
            </a:extLst>
          </p:cNvPr>
          <p:cNvSpPr txBox="1"/>
          <p:nvPr/>
        </p:nvSpPr>
        <p:spPr>
          <a:xfrm>
            <a:off x="5029200" y="1371600"/>
            <a:ext cx="3962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“</a:t>
            </a:r>
            <a:r>
              <a:rPr lang="en-US" sz="2600" b="1" i="1" dirty="0"/>
              <a:t>Intelligent Algorithms are ones that use data to modify its behavior. </a:t>
            </a:r>
            <a:r>
              <a:rPr lang="en-US" sz="2600" i="1" dirty="0"/>
              <a:t>Intelligent algorithms differ in that they can change their behavior as they run, often resulting in a user experience that many would say is intelligent.”</a:t>
            </a:r>
          </a:p>
        </p:txBody>
      </p:sp>
    </p:spTree>
    <p:extLst>
      <p:ext uri="{BB962C8B-B14F-4D97-AF65-F5344CB8AC3E}">
        <p14:creationId xmlns:p14="http://schemas.microsoft.com/office/powerpoint/2010/main" val="313059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Intelligent Algorithms (Diagram)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75B11-4830-FB43-B575-6F6121322537}"/>
              </a:ext>
            </a:extLst>
          </p:cNvPr>
          <p:cNvSpPr txBox="1"/>
          <p:nvPr/>
        </p:nvSpPr>
        <p:spPr>
          <a:xfrm>
            <a:off x="304800" y="4876800"/>
            <a:ext cx="8610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Intelligent algorithms are ones that respond to data such that the algorithm gets better. It effectively “evolves”. The decision is no longer deterministic given the event.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6E07B3-6A56-4A4D-8D70-FAE9B80D8677}"/>
              </a:ext>
            </a:extLst>
          </p:cNvPr>
          <p:cNvSpPr/>
          <p:nvPr/>
        </p:nvSpPr>
        <p:spPr>
          <a:xfrm>
            <a:off x="2971800" y="2312112"/>
            <a:ext cx="32766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Intelligent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F8693-302F-444D-BCE9-F5E2C6DEB07A}"/>
              </a:ext>
            </a:extLst>
          </p:cNvPr>
          <p:cNvSpPr txBox="1"/>
          <p:nvPr/>
        </p:nvSpPr>
        <p:spPr>
          <a:xfrm>
            <a:off x="843863" y="2799612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7852B-4985-4D46-BA13-561DD48D41A8}"/>
              </a:ext>
            </a:extLst>
          </p:cNvPr>
          <p:cNvSpPr txBox="1"/>
          <p:nvPr/>
        </p:nvSpPr>
        <p:spPr>
          <a:xfrm>
            <a:off x="6924586" y="2742089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Decision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C30D3-602E-7C43-9F30-1840F3A8D5DA}"/>
              </a:ext>
            </a:extLst>
          </p:cNvPr>
          <p:cNvSpPr txBox="1"/>
          <p:nvPr/>
        </p:nvSpPr>
        <p:spPr>
          <a:xfrm>
            <a:off x="4114800" y="98030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D244E3-8D31-AA48-A768-BD69BE8404D3}"/>
              </a:ext>
            </a:extLst>
          </p:cNvPr>
          <p:cNvCxnSpPr/>
          <p:nvPr/>
        </p:nvCxnSpPr>
        <p:spPr>
          <a:xfrm>
            <a:off x="914400" y="3302712"/>
            <a:ext cx="1905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98ACFF-2766-DF47-A1A1-74C30EF99DF0}"/>
              </a:ext>
            </a:extLst>
          </p:cNvPr>
          <p:cNvCxnSpPr/>
          <p:nvPr/>
        </p:nvCxnSpPr>
        <p:spPr>
          <a:xfrm>
            <a:off x="6486654" y="3301722"/>
            <a:ext cx="1905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4D4975-327E-E840-899C-BAD379963A88}"/>
              </a:ext>
            </a:extLst>
          </p:cNvPr>
          <p:cNvCxnSpPr>
            <a:cxnSpLocks/>
          </p:cNvCxnSpPr>
          <p:nvPr/>
        </p:nvCxnSpPr>
        <p:spPr>
          <a:xfrm flipH="1">
            <a:off x="3352800" y="1371600"/>
            <a:ext cx="762000" cy="711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FF9916-C9E7-A640-B957-F8931173154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41360" y="1441966"/>
            <a:ext cx="0" cy="640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777340-DD03-6F40-9D00-B53A36F3183E}"/>
              </a:ext>
            </a:extLst>
          </p:cNvPr>
          <p:cNvCxnSpPr>
            <a:cxnSpLocks/>
          </p:cNvCxnSpPr>
          <p:nvPr/>
        </p:nvCxnSpPr>
        <p:spPr>
          <a:xfrm>
            <a:off x="4967919" y="1441966"/>
            <a:ext cx="670881" cy="613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8F6822-F33E-4046-9102-5B3EF154C0B5}"/>
              </a:ext>
            </a:extLst>
          </p:cNvPr>
          <p:cNvCxnSpPr>
            <a:cxnSpLocks/>
          </p:cNvCxnSpPr>
          <p:nvPr/>
        </p:nvCxnSpPr>
        <p:spPr>
          <a:xfrm>
            <a:off x="4541359" y="1523999"/>
            <a:ext cx="0" cy="55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15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(Categories)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E920E-4E1C-DA4D-895B-40FC4BA7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7334250" cy="52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2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Machine Learning (Categories)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5AA8-5FA8-D44C-A070-B416749D5D5A}"/>
              </a:ext>
            </a:extLst>
          </p:cNvPr>
          <p:cNvSpPr txBox="1"/>
          <p:nvPr/>
        </p:nvSpPr>
        <p:spPr>
          <a:xfrm>
            <a:off x="-1219200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E920E-4E1C-DA4D-895B-40FC4BA7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7334250" cy="5246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EEE30-23F0-3240-9665-9A257405F51E}"/>
              </a:ext>
            </a:extLst>
          </p:cNvPr>
          <p:cNvSpPr/>
          <p:nvPr/>
        </p:nvSpPr>
        <p:spPr>
          <a:xfrm>
            <a:off x="838200" y="2286000"/>
            <a:ext cx="2667000" cy="190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F3530-DDC5-6146-BC0B-A7833AFB53DD}"/>
              </a:ext>
            </a:extLst>
          </p:cNvPr>
          <p:cNvSpPr/>
          <p:nvPr/>
        </p:nvSpPr>
        <p:spPr>
          <a:xfrm>
            <a:off x="4581525" y="662321"/>
            <a:ext cx="2962276" cy="1623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2A02D-D940-804E-B88E-0C2EA8E7C57F}"/>
              </a:ext>
            </a:extLst>
          </p:cNvPr>
          <p:cNvSpPr/>
          <p:nvPr/>
        </p:nvSpPr>
        <p:spPr>
          <a:xfrm>
            <a:off x="5562600" y="2334879"/>
            <a:ext cx="3343275" cy="1856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6C806-CBD5-8A4A-8A90-7CB0A242426F}"/>
              </a:ext>
            </a:extLst>
          </p:cNvPr>
          <p:cNvSpPr txBox="1"/>
          <p:nvPr/>
        </p:nvSpPr>
        <p:spPr>
          <a:xfrm>
            <a:off x="838200" y="4362271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Clustering: </a:t>
            </a:r>
            <a:r>
              <a:rPr lang="en-US" dirty="0"/>
              <a:t>Finding groups within a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7FDC5-F205-8C41-8FDB-A340518C07AE}"/>
              </a:ext>
            </a:extLst>
          </p:cNvPr>
          <p:cNvSpPr txBox="1"/>
          <p:nvPr/>
        </p:nvSpPr>
        <p:spPr>
          <a:xfrm>
            <a:off x="7391400" y="873995"/>
            <a:ext cx="178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Classification:</a:t>
            </a:r>
          </a:p>
          <a:p>
            <a:pPr algn="ctr"/>
            <a:r>
              <a:rPr lang="en-US" dirty="0"/>
              <a:t>Applying Labels to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B6DC7-2DEC-8A4B-BF1D-ECD1F81DD249}"/>
              </a:ext>
            </a:extLst>
          </p:cNvPr>
          <p:cNvSpPr txBox="1"/>
          <p:nvPr/>
        </p:nvSpPr>
        <p:spPr>
          <a:xfrm>
            <a:off x="6828895" y="4476946"/>
            <a:ext cx="1786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Regression:</a:t>
            </a:r>
          </a:p>
          <a:p>
            <a:pPr algn="ctr"/>
            <a:r>
              <a:rPr lang="en-US" dirty="0"/>
              <a:t>Fitting Data to predict where a new data point lies</a:t>
            </a:r>
          </a:p>
        </p:txBody>
      </p:sp>
    </p:spTree>
    <p:extLst>
      <p:ext uri="{BB962C8B-B14F-4D97-AF65-F5344CB8AC3E}">
        <p14:creationId xmlns:p14="http://schemas.microsoft.com/office/powerpoint/2010/main" val="284675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(Supervised)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9BC7B-FFD3-184E-886D-942707BAEA91}"/>
              </a:ext>
            </a:extLst>
          </p:cNvPr>
          <p:cNvSpPr/>
          <p:nvPr/>
        </p:nvSpPr>
        <p:spPr>
          <a:xfrm>
            <a:off x="304800" y="762000"/>
            <a:ext cx="860473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charset="0"/>
                <a:ea typeface="Arial" charset="0"/>
                <a:cs typeface="Arial" charset="0"/>
              </a:rPr>
              <a:t>Supervised Learning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Algorithms for which the potential outcomes are knowable in advance (i.e. category or numeric range) and can be used to correct the model’s predictions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Example 1: </a:t>
            </a:r>
            <a:br>
              <a:rPr lang="en-US" sz="24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Using data such as credit score, credit history, income, etc., we are trying to predict whether an individual is a credit-risk or not. (Known Category: “Credit-Risk” vs. “Not Credit-Risk”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Example 2:</a:t>
            </a:r>
            <a:br>
              <a:rPr lang="en-US" sz="2400" i="1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Using features such as Number of Bedrooms, Square Feet, etc., we are trying to predict the market value of a house. (Numeric Range: 50k </a:t>
            </a:r>
            <a:r>
              <a:rPr lang="mr-IN" sz="20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500K).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13419</TotalTime>
  <Words>528</Words>
  <Application>Microsoft Macintosh PowerPoint</Application>
  <PresentationFormat>On-screen Show (4:3)</PresentationFormat>
  <Paragraphs>114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Roboto</vt:lpstr>
      <vt:lpstr>1_Unbranded</vt:lpstr>
      <vt:lpstr>Machine Learning</vt:lpstr>
      <vt:lpstr>So it Begins…</vt:lpstr>
      <vt:lpstr>Machine Learning in a Nutshell… </vt:lpstr>
      <vt:lpstr>Basic Definitions</vt:lpstr>
      <vt:lpstr>Intelligent Algorithms (Definition)</vt:lpstr>
      <vt:lpstr>Intelligent Algorithms (Diagram)</vt:lpstr>
      <vt:lpstr>Machine Learning (Categories)</vt:lpstr>
      <vt:lpstr>Machine Learning (Categories)</vt:lpstr>
      <vt:lpstr>Machine Learning (Supervised)</vt:lpstr>
      <vt:lpstr>Machine Learning (Regression)</vt:lpstr>
      <vt:lpstr>Machine Learning (Classification)</vt:lpstr>
      <vt:lpstr>Machine Learning (Classification)</vt:lpstr>
      <vt:lpstr>Machine Learning (Unsupervised)</vt:lpstr>
      <vt:lpstr>Machine Learning (Clustering)</vt:lpstr>
      <vt:lpstr>Machine Learning (Clustering)</vt:lpstr>
      <vt:lpstr>Machine Learning (Clustering)</vt:lpstr>
      <vt:lpstr>Machine Learning (Clustering)</vt:lpstr>
      <vt:lpstr>Training and Predicting</vt:lpstr>
      <vt:lpstr>Training and Predicting</vt:lpstr>
      <vt:lpstr>Many Models… Which To Choose?</vt:lpstr>
      <vt:lpstr>The Future of Machine Learning</vt:lpstr>
      <vt:lpstr>Questions / Discussion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1666</cp:revision>
  <cp:lastPrinted>2016-01-30T16:23:56Z</cp:lastPrinted>
  <dcterms:created xsi:type="dcterms:W3CDTF">2015-01-20T17:19:00Z</dcterms:created>
  <dcterms:modified xsi:type="dcterms:W3CDTF">2018-11-04T20:35:19Z</dcterms:modified>
</cp:coreProperties>
</file>